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7"/>
  </p:notesMasterIdLst>
  <p:sldIdLst>
    <p:sldId id="256" r:id="rId4"/>
    <p:sldId id="258" r:id="rId5"/>
    <p:sldId id="260" r:id="rId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153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181166-059F-4A76-8F41-B6EBC9BE8B74}" type="datetimeFigureOut">
              <a:rPr lang="zh-CN" altLang="en-US" smtClean="0"/>
              <a:t>2023/9/19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2F40D-5241-46F2-B361-05AEAB4EBEB4}" type="slidenum">
              <a:rPr lang="zh-CN" altLang="en-US" smtClean="0"/>
              <a:t>‹#›</a:t>
            </a:fld>
            <a:endParaRPr lang="zh-CN" altLang="en-US"/>
          </a:p>
        </p:txBody>
      </p:sp>
    </p:spTree>
    <p:extLst>
      <p:ext uri="{BB962C8B-B14F-4D97-AF65-F5344CB8AC3E}">
        <p14:creationId xmlns:p14="http://schemas.microsoft.com/office/powerpoint/2010/main" val="320143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solidFill>
                  <a:prstClr val="black"/>
                </a:solidFill>
              </a:rPr>
              <a:pPr/>
              <a:t>3</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8" name="表格 7"/>
          <p:cNvGraphicFramePr>
            <a:graphicFrameLocks noGrp="1"/>
          </p:cNvGraphicFramePr>
          <p:nvPr userDrawn="1"/>
        </p:nvGraphicFramePr>
        <p:xfrm>
          <a:off x="0" y="1316885"/>
          <a:ext cx="1268760" cy="5544000"/>
        </p:xfrm>
        <a:graphic>
          <a:graphicData uri="http://schemas.openxmlformats.org/drawingml/2006/table">
            <a:tbl>
              <a:tblPr>
                <a:tableStyleId>{2D5ABB26-0587-4C30-8999-92F81FD0307C}</a:tableStyleId>
              </a:tblPr>
              <a:tblGrid>
                <a:gridCol w="1268760"/>
              </a:tblGrid>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endParaRPr lang="en-US" altLang="zh-CN" sz="1900" dirty="0" smtClean="0">
                        <a:solidFill>
                          <a:schemeClr val="tx1"/>
                        </a:solidFill>
                        <a:latin typeface="微软雅黑" panose="020B0503020204020204" pitchFamily="34" charset="-122"/>
                        <a:ea typeface="微软雅黑" panose="020B0503020204020204" pitchFamily="34" charset="-122"/>
                      </a:endParaRP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301538"/>
            <a:ext cx="1268760" cy="788187"/>
            <a:chOff x="0" y="1272662"/>
            <a:chExt cx="1691680" cy="788186"/>
          </a:xfrm>
        </p:grpSpPr>
        <p:sp>
          <p:nvSpPr>
            <p:cNvPr id="11" name="矩形 10"/>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搭建一个基石</a:t>
              </a:r>
              <a:endParaRPr lang="zh-CN" altLang="en-US" sz="1900" dirty="0">
                <a:solidFill>
                  <a:prstClr val="white"/>
                </a:solidFill>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900">
                <a:solidFill>
                  <a:prstClr val="white"/>
                </a:solidFill>
                <a:latin typeface="微软雅黑" panose="020B0503020204020204" pitchFamily="34" charset="-122"/>
                <a:ea typeface="微软雅黑" panose="020B0503020204020204" pitchFamily="34" charset="-122"/>
              </a:endParaRPr>
            </a:p>
          </p:txBody>
        </p:sp>
      </p:grpSp>
      <p:cxnSp>
        <p:nvCxnSpPr>
          <p:cNvPr id="13" name="直接连接符 12"/>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1649169" y="561914"/>
            <a:ext cx="2954627" cy="646327"/>
          </a:xfrm>
          <a:prstGeom prst="rect">
            <a:avLst/>
          </a:prstGeom>
          <a:noFill/>
        </p:spPr>
        <p:txBody>
          <a:bodyPr wrap="none" lIns="91426" tIns="45718" rIns="91426" bIns="45718" rtlCol="0">
            <a:spAutoFit/>
          </a:bodyPr>
          <a:lstStyle/>
          <a:p>
            <a:pPr defTabSz="913765"/>
            <a:r>
              <a:rPr lang="zh-CN" altLang="en-US" sz="3600" b="1" dirty="0" smtClean="0">
                <a:solidFill>
                  <a:prstClr val="black"/>
                </a:solidFill>
                <a:latin typeface="微软雅黑" panose="020B0503020204020204" pitchFamily="34" charset="-122"/>
                <a:ea typeface="微软雅黑" panose="020B0503020204020204" pitchFamily="34" charset="-122"/>
              </a:rPr>
              <a:t>搭建一个基石</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16" name="五边形 15"/>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3" name="内容占位符 2"/>
          <p:cNvSpPr>
            <a:spLocks noGrp="1"/>
          </p:cNvSpPr>
          <p:nvPr>
            <p:ph sz="quarter" idx="10"/>
          </p:nvPr>
        </p:nvSpPr>
        <p:spPr>
          <a:xfrm>
            <a:off x="798513" y="2089150"/>
            <a:ext cx="44450" cy="71438"/>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846516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490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树牢一个导向</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搭建一个基石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2113098"/>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树牢一个导向</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653367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490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筑牢一个根本</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2905914"/>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筑牢一个根本</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622620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26511"/>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77933"/>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用活一个途径</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搭建一个基石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3694102"/>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r>
                <a:rPr lang="zh-CN" altLang="en-US" sz="1900" dirty="0" smtClean="0">
                  <a:solidFill>
                    <a:prstClr val="white"/>
                  </a:solidFill>
                  <a:latin typeface="微软雅黑" panose="020B0503020204020204" pitchFamily="34" charset="-122"/>
                  <a:ea typeface="微软雅黑" panose="020B0503020204020204" pitchFamily="34" charset="-122"/>
                </a:rPr>
                <a:t>用活一个途径</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8223842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1688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68307"/>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搭建一个平台</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4478378"/>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defRPr/>
              </a:pPr>
              <a:r>
                <a:rPr lang="zh-CN" altLang="en-US" sz="1900" dirty="0" smtClean="0">
                  <a:solidFill>
                    <a:prstClr val="white"/>
                  </a:solidFill>
                  <a:latin typeface="微软雅黑" panose="020B0503020204020204" pitchFamily="34" charset="-122"/>
                  <a:ea typeface="微软雅黑" panose="020B0503020204020204" pitchFamily="34" charset="-122"/>
                </a:rPr>
                <a:t>搭建一个平台</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032411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26511"/>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55" y="577922"/>
            <a:ext cx="2954627" cy="646327"/>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对标一个旗帜</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5268654"/>
            <a:ext cx="1268760" cy="788187"/>
            <a:chOff x="-2473693" y="2060848"/>
            <a:chExt cx="1691680" cy="788186"/>
          </a:xfrm>
          <a:solidFill>
            <a:srgbClr val="0070C0"/>
          </a:solidFill>
        </p:grpSpPr>
        <p:sp>
          <p:nvSpPr>
            <p:cNvPr id="28" name="矩形 27"/>
            <p:cNvSpPr/>
            <p:nvPr userDrawn="1"/>
          </p:nvSpPr>
          <p:spPr>
            <a:xfrm>
              <a:off x="-2473693" y="2060848"/>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对标一个旗帜</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926029" y="2382933"/>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4217637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361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875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找问题查不足</a:t>
            </a:r>
          </a:p>
          <a:p>
            <a:pPr algn="ctr" defTabSz="913765"/>
            <a:endParaRPr lang="zh-CN" altLang="en-US" sz="3600" b="1" dirty="0" smtClean="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35031"/>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6079286"/>
            <a:ext cx="1268760" cy="788187"/>
            <a:chOff x="-2008882" y="2088184"/>
            <a:chExt cx="1691680" cy="788186"/>
          </a:xfrm>
          <a:solidFill>
            <a:srgbClr val="0070C0"/>
          </a:solidFill>
        </p:grpSpPr>
        <p:sp>
          <p:nvSpPr>
            <p:cNvPr id="28" name="矩形 27"/>
            <p:cNvSpPr/>
            <p:nvPr userDrawn="1"/>
          </p:nvSpPr>
          <p:spPr>
            <a:xfrm>
              <a:off x="-2008882" y="2088184"/>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查不足</a:t>
              </a: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明方向</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461218" y="2382933"/>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561168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25" name="表格 24"/>
          <p:cNvGraphicFramePr>
            <a:graphicFrameLocks noGrp="1"/>
          </p:cNvGraphicFramePr>
          <p:nvPr userDrawn="1"/>
        </p:nvGraphicFramePr>
        <p:xfrm>
          <a:off x="0" y="1268760"/>
          <a:ext cx="1268760" cy="3960000"/>
        </p:xfrm>
        <a:graphic>
          <a:graphicData uri="http://schemas.openxmlformats.org/drawingml/2006/table">
            <a:tbl>
              <a:tblPr>
                <a:tableStyleId>{2D5ABB26-0587-4C30-8999-92F81FD0307C}</a:tableStyleId>
              </a:tblPr>
              <a:tblGrid>
                <a:gridCol w="1268760"/>
              </a:tblGrid>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年度工作概述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bg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a:solidFill>
                            <a:schemeClr val="tx1"/>
                          </a:solidFill>
                          <a:latin typeface="微软雅黑" panose="020B0503020204020204" pitchFamily="34" charset="-122"/>
                          <a:ea typeface="微软雅黑" panose="020B0503020204020204" pitchFamily="34" charset="-122"/>
                        </a:rPr>
                        <a:t>明年工作计划</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1992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成功项目展示</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12" name="等腰三角形 11"/>
          <p:cNvSpPr/>
          <p:nvPr userDrawn="1"/>
        </p:nvSpPr>
        <p:spPr>
          <a:xfrm rot="16200000">
            <a:off x="1142746" y="3192237"/>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42185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25" name="表格 24"/>
          <p:cNvGraphicFramePr>
            <a:graphicFrameLocks noGrp="1"/>
          </p:cNvGraphicFramePr>
          <p:nvPr userDrawn="1"/>
        </p:nvGraphicFramePr>
        <p:xfrm>
          <a:off x="0" y="1268760"/>
          <a:ext cx="1268760" cy="3960000"/>
        </p:xfrm>
        <a:graphic>
          <a:graphicData uri="http://schemas.openxmlformats.org/drawingml/2006/table">
            <a:tbl>
              <a:tblPr>
                <a:tableStyleId>{2D5ABB26-0587-4C30-8999-92F81FD0307C}</a:tableStyleId>
              </a:tblPr>
              <a:tblGrid>
                <a:gridCol w="1268760"/>
              </a:tblGrid>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年度工作概述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92000">
                <a:tc>
                  <a:txBody>
                    <a:bodyPr/>
                    <a:lstStyle/>
                    <a:p>
                      <a:pPr algn="ctr"/>
                      <a:r>
                        <a:rPr lang="zh-CN" altLang="en-US" sz="1900" dirty="0">
                          <a:solidFill>
                            <a:schemeClr val="bg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a:solidFill>
                            <a:schemeClr val="tx1"/>
                          </a:solidFill>
                          <a:latin typeface="微软雅黑" panose="020B0503020204020204" pitchFamily="34" charset="-122"/>
                          <a:ea typeface="微软雅黑" panose="020B0503020204020204" pitchFamily="34" charset="-122"/>
                        </a:rPr>
                        <a:t>明年工作计划</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9"/>
            <a:ext cx="1268760" cy="76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1992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工作存在不足</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10" name="等腰三角形 9"/>
          <p:cNvSpPr/>
          <p:nvPr userDrawn="1"/>
        </p:nvSpPr>
        <p:spPr>
          <a:xfrm rot="16200000">
            <a:off x="1142746" y="3966937"/>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529882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3106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明年工作计划</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6" name="表格 15"/>
          <p:cNvGraphicFramePr>
            <a:graphicFrameLocks noGrp="1"/>
          </p:cNvGraphicFramePr>
          <p:nvPr userDrawn="1"/>
        </p:nvGraphicFramePr>
        <p:xfrm>
          <a:off x="6146" y="1295576"/>
          <a:ext cx="1268760" cy="3999296"/>
        </p:xfrm>
        <a:graphic>
          <a:graphicData uri="http://schemas.openxmlformats.org/drawingml/2006/table">
            <a:tbl>
              <a:tblPr>
                <a:tableStyleId>{2D5ABB26-0587-4C30-8999-92F81FD0307C}</a:tableStyleId>
              </a:tblPr>
              <a:tblGrid>
                <a:gridCol w="1268760"/>
              </a:tblGrid>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年度工作概述</a:t>
            </a:r>
          </a:p>
        </p:txBody>
      </p:sp>
      <p:sp>
        <p:nvSpPr>
          <p:cNvPr id="23" name="矩形 22"/>
          <p:cNvSpPr/>
          <p:nvPr userDrawn="1"/>
        </p:nvSpPr>
        <p:spPr>
          <a:xfrm>
            <a:off x="2751" y="2079006"/>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sp>
        <p:nvSpPr>
          <p:cNvPr id="14" name="矩形 13"/>
          <p:cNvSpPr/>
          <p:nvPr userDrawn="1"/>
        </p:nvSpPr>
        <p:spPr>
          <a:xfrm>
            <a:off x="-1829" y="4510374"/>
            <a:ext cx="1268760" cy="7881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white"/>
                </a:solidFill>
                <a:latin typeface="微软雅黑" panose="020B0503020204020204" pitchFamily="34" charset="-122"/>
                <a:ea typeface="微软雅黑" panose="020B0503020204020204" pitchFamily="34" charset="-122"/>
              </a:rPr>
              <a:t>明年工作计划</a:t>
            </a:r>
          </a:p>
        </p:txBody>
      </p:sp>
      <p:sp>
        <p:nvSpPr>
          <p:cNvPr id="15" name="等腰三角形 14"/>
          <p:cNvSpPr/>
          <p:nvPr userDrawn="1"/>
        </p:nvSpPr>
        <p:spPr>
          <a:xfrm rot="16200000">
            <a:off x="1139193" y="4914803"/>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81713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106724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1122363"/>
            <a:ext cx="6858000" cy="2387600"/>
          </a:xfrm>
          <a:prstGeom prst="rect">
            <a:avLst/>
          </a:prstGeom>
        </p:spPr>
        <p:txBody>
          <a:bodyPr lIns="91426" tIns="45718" rIns="91426" bIns="45718"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143001" y="3602038"/>
            <a:ext cx="6858000" cy="1655763"/>
          </a:xfrm>
          <a:prstGeom prst="rect">
            <a:avLst/>
          </a:prstGeom>
        </p:spPr>
        <p:txBody>
          <a:bodyPr lIns="91426" tIns="45718" rIns="91426" bIns="45718"/>
          <a:lstStyle>
            <a:lvl1pPr marL="0" indent="0" algn="ctr">
              <a:buNone/>
              <a:defRPr sz="2400"/>
            </a:lvl1pPr>
            <a:lvl2pPr marL="457200" indent="0" algn="ctr">
              <a:buNone/>
              <a:defRPr sz="2100"/>
            </a:lvl2pPr>
            <a:lvl3pPr marL="914400" indent="0" algn="ctr">
              <a:buNone/>
              <a:defRPr sz="19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6356353"/>
            <a:ext cx="2057400" cy="365125"/>
          </a:xfrm>
          <a:prstGeom prst="rect">
            <a:avLst/>
          </a:prstGeom>
        </p:spPr>
        <p:txBody>
          <a:bodyPr lIns="91426" tIns="45718" rIns="91426" bIns="45718"/>
          <a:lstStyle/>
          <a:p>
            <a:pPr defTabSz="913765"/>
            <a:fld id="{735682A8-D6B6-4FDA-A495-4D437BAFBB60}" type="datetimeFigureOut">
              <a:rPr lang="zh-CN" altLang="en-US" sz="1900" smtClean="0">
                <a:solidFill>
                  <a:prstClr val="black"/>
                </a:solidFill>
              </a:rPr>
              <a:pPr defTabSz="913765"/>
              <a:t>2023/9/19</a:t>
            </a:fld>
            <a:endParaRPr lang="zh-CN" altLang="en-US" sz="1900">
              <a:solidFill>
                <a:prstClr val="black"/>
              </a:solidFill>
            </a:endParaRPr>
          </a:p>
        </p:txBody>
      </p:sp>
      <p:sp>
        <p:nvSpPr>
          <p:cNvPr id="5" name="页脚占位符 4"/>
          <p:cNvSpPr>
            <a:spLocks noGrp="1"/>
          </p:cNvSpPr>
          <p:nvPr>
            <p:ph type="ftr" sz="quarter" idx="11"/>
          </p:nvPr>
        </p:nvSpPr>
        <p:spPr>
          <a:xfrm>
            <a:off x="3028950" y="6356353"/>
            <a:ext cx="3086100" cy="365125"/>
          </a:xfrm>
          <a:prstGeom prst="rect">
            <a:avLst/>
          </a:prstGeom>
        </p:spPr>
        <p:txBody>
          <a:bodyPr lIns="91426" tIns="45718" rIns="91426" bIns="45718"/>
          <a:lstStyle/>
          <a:p>
            <a:pPr defTabSz="913765"/>
            <a:endParaRPr lang="zh-CN" altLang="en-US" sz="1900">
              <a:solidFill>
                <a:prstClr val="black"/>
              </a:solidFill>
            </a:endParaRPr>
          </a:p>
        </p:txBody>
      </p:sp>
      <p:sp>
        <p:nvSpPr>
          <p:cNvPr id="6" name="灯片编号占位符 5"/>
          <p:cNvSpPr>
            <a:spLocks noGrp="1"/>
          </p:cNvSpPr>
          <p:nvPr>
            <p:ph type="sldNum" sz="quarter" idx="12"/>
          </p:nvPr>
        </p:nvSpPr>
        <p:spPr>
          <a:xfrm>
            <a:off x="6457950" y="6356353"/>
            <a:ext cx="2057400" cy="365125"/>
          </a:xfrm>
          <a:prstGeom prst="rect">
            <a:avLst/>
          </a:prstGeom>
        </p:spPr>
        <p:txBody>
          <a:bodyPr lIns="91426" tIns="45718" rIns="91426" bIns="45718"/>
          <a:lstStyle/>
          <a:p>
            <a:pPr defTabSz="913765"/>
            <a:fld id="{0ABDD927-E55F-4D12-BD2D-8ABE6C912713}" type="slidenum">
              <a:rPr lang="zh-CN" altLang="en-US" sz="1900" smtClean="0">
                <a:solidFill>
                  <a:prstClr val="black"/>
                </a:solidFill>
              </a:rPr>
              <a:pPr defTabSz="913765"/>
              <a:t>‹#›</a:t>
            </a:fld>
            <a:endParaRPr lang="zh-CN" altLang="en-US" sz="1900">
              <a:solidFill>
                <a:prstClr val="black"/>
              </a:solidFill>
            </a:endParaRPr>
          </a:p>
        </p:txBody>
      </p:sp>
    </p:spTree>
    <p:extLst>
      <p:ext uri="{BB962C8B-B14F-4D97-AF65-F5344CB8AC3E}">
        <p14:creationId xmlns:p14="http://schemas.microsoft.com/office/powerpoint/2010/main" val="33703339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6356353"/>
            <a:ext cx="2133600" cy="365125"/>
          </a:xfrm>
          <a:prstGeom prst="rect">
            <a:avLst/>
          </a:prstGeom>
        </p:spPr>
        <p:txBody>
          <a:bodyPr lIns="121898" tIns="60949" rIns="121898" bIns="60949"/>
          <a:lstStyle/>
          <a:p>
            <a:pPr defTabSz="913765"/>
            <a:fld id="{7932891C-557F-4DAE-9C62-7A437A8E1DF4}" type="datetimeFigureOut">
              <a:rPr lang="zh-CN" altLang="en-US" sz="1900" smtClean="0">
                <a:solidFill>
                  <a:prstClr val="black"/>
                </a:solidFill>
              </a:rPr>
              <a:pPr defTabSz="913765"/>
              <a:t>2023/9/19</a:t>
            </a:fld>
            <a:endParaRPr lang="zh-CN" altLang="en-US" sz="1900">
              <a:solidFill>
                <a:prstClr val="black"/>
              </a:solidFill>
            </a:endParaRPr>
          </a:p>
        </p:txBody>
      </p:sp>
      <p:sp>
        <p:nvSpPr>
          <p:cNvPr id="4" name="页脚占位符 3"/>
          <p:cNvSpPr>
            <a:spLocks noGrp="1"/>
          </p:cNvSpPr>
          <p:nvPr>
            <p:ph type="ftr" sz="quarter" idx="11"/>
          </p:nvPr>
        </p:nvSpPr>
        <p:spPr>
          <a:xfrm>
            <a:off x="3124200" y="6356353"/>
            <a:ext cx="2895600" cy="365125"/>
          </a:xfrm>
          <a:prstGeom prst="rect">
            <a:avLst/>
          </a:prstGeom>
        </p:spPr>
        <p:txBody>
          <a:bodyPr lIns="121898" tIns="60949" rIns="121898" bIns="60949"/>
          <a:lstStyle/>
          <a:p>
            <a:pPr defTabSz="913765"/>
            <a:endParaRPr lang="zh-CN" altLang="en-US" sz="1900">
              <a:solidFill>
                <a:prstClr val="black"/>
              </a:solidFill>
            </a:endParaRPr>
          </a:p>
        </p:txBody>
      </p:sp>
      <p:sp>
        <p:nvSpPr>
          <p:cNvPr id="5" name="灯片编号占位符 4"/>
          <p:cNvSpPr>
            <a:spLocks noGrp="1"/>
          </p:cNvSpPr>
          <p:nvPr>
            <p:ph type="sldNum" sz="quarter" idx="12"/>
          </p:nvPr>
        </p:nvSpPr>
        <p:spPr>
          <a:xfrm>
            <a:off x="6553200" y="6356353"/>
            <a:ext cx="2133600" cy="365125"/>
          </a:xfrm>
          <a:prstGeom prst="rect">
            <a:avLst/>
          </a:prstGeom>
        </p:spPr>
        <p:txBody>
          <a:bodyPr lIns="121898" tIns="60949" rIns="121898" bIns="60949"/>
          <a:lstStyle/>
          <a:p>
            <a:pPr defTabSz="913765"/>
            <a:fld id="{72CD6AF2-9DFB-4C20-B9F9-A186F19BBBF1}" type="slidenum">
              <a:rPr lang="zh-CN" altLang="en-US" sz="1900" smtClean="0">
                <a:solidFill>
                  <a:prstClr val="black"/>
                </a:solidFill>
              </a:rPr>
              <a:pPr defTabSz="913765"/>
              <a:t>‹#›</a:t>
            </a:fld>
            <a:endParaRPr lang="zh-CN" altLang="en-US" sz="1900">
              <a:solidFill>
                <a:prstClr val="black"/>
              </a:solidFill>
            </a:endParaRPr>
          </a:p>
        </p:txBody>
      </p:sp>
    </p:spTree>
    <p:extLst>
      <p:ext uri="{BB962C8B-B14F-4D97-AF65-F5344CB8AC3E}">
        <p14:creationId xmlns:p14="http://schemas.microsoft.com/office/powerpoint/2010/main" val="501375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绪论1">
    <p:spTree>
      <p:nvGrpSpPr>
        <p:cNvPr id="1" name=""/>
        <p:cNvGrpSpPr/>
        <p:nvPr/>
      </p:nvGrpSpPr>
      <p:grpSpPr>
        <a:xfrm>
          <a:off x="0" y="0"/>
          <a:ext cx="0" cy="0"/>
          <a:chOff x="0" y="0"/>
          <a:chExt cx="0" cy="0"/>
        </a:xfrm>
      </p:grpSpPr>
      <p:sp>
        <p:nvSpPr>
          <p:cNvPr id="7" name="矩形 6"/>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8" name="表格 7"/>
          <p:cNvGraphicFramePr>
            <a:graphicFrameLocks noGrp="1"/>
          </p:cNvGraphicFramePr>
          <p:nvPr userDrawn="1"/>
        </p:nvGraphicFramePr>
        <p:xfrm>
          <a:off x="0" y="1316885"/>
          <a:ext cx="1268760" cy="5544000"/>
        </p:xfrm>
        <a:graphic>
          <a:graphicData uri="http://schemas.openxmlformats.org/drawingml/2006/table">
            <a:tbl>
              <a:tblPr>
                <a:tableStyleId>{2D5ABB26-0587-4C30-8999-92F81FD0307C}</a:tableStyleId>
              </a:tblPr>
              <a:tblGrid>
                <a:gridCol w="1268760"/>
              </a:tblGrid>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endParaRPr lang="en-US" altLang="zh-CN" sz="1900" dirty="0" smtClean="0">
                        <a:solidFill>
                          <a:schemeClr val="tx1"/>
                        </a:solidFill>
                        <a:latin typeface="微软雅黑" panose="020B0503020204020204" pitchFamily="34" charset="-122"/>
                        <a:ea typeface="微软雅黑" panose="020B0503020204020204" pitchFamily="34" charset="-122"/>
                      </a:endParaRP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10" name="组合 9"/>
          <p:cNvGrpSpPr/>
          <p:nvPr userDrawn="1"/>
        </p:nvGrpSpPr>
        <p:grpSpPr>
          <a:xfrm>
            <a:off x="0" y="1301538"/>
            <a:ext cx="1268760" cy="788187"/>
            <a:chOff x="0" y="1272662"/>
            <a:chExt cx="1691680" cy="788186"/>
          </a:xfrm>
        </p:grpSpPr>
        <p:sp>
          <p:nvSpPr>
            <p:cNvPr id="11" name="矩形 10"/>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搭建一个基石</a:t>
              </a:r>
              <a:endParaRPr lang="zh-CN" altLang="en-US" sz="1900" dirty="0">
                <a:solidFill>
                  <a:prstClr val="white"/>
                </a:solidFill>
                <a:latin typeface="微软雅黑" panose="020B0503020204020204" pitchFamily="34" charset="-122"/>
                <a:ea typeface="微软雅黑" panose="020B0503020204020204" pitchFamily="34" charset="-122"/>
              </a:endParaRPr>
            </a:p>
          </p:txBody>
        </p:sp>
        <p:sp>
          <p:nvSpPr>
            <p:cNvPr id="12" name="等腰三角形 11"/>
            <p:cNvSpPr/>
            <p:nvPr userDrawn="1"/>
          </p:nvSpPr>
          <p:spPr>
            <a:xfrm rot="16200000">
              <a:off x="1547664" y="1594748"/>
              <a:ext cx="144016" cy="1440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900">
                <a:solidFill>
                  <a:prstClr val="white"/>
                </a:solidFill>
                <a:latin typeface="微软雅黑" panose="020B0503020204020204" pitchFamily="34" charset="-122"/>
                <a:ea typeface="微软雅黑" panose="020B0503020204020204" pitchFamily="34" charset="-122"/>
              </a:endParaRPr>
            </a:p>
          </p:txBody>
        </p:sp>
      </p:grpSp>
      <p:cxnSp>
        <p:nvCxnSpPr>
          <p:cNvPr id="13" name="直接连接符 12"/>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userDrawn="1"/>
        </p:nvSpPr>
        <p:spPr>
          <a:xfrm>
            <a:off x="1649169" y="561914"/>
            <a:ext cx="2954627" cy="646327"/>
          </a:xfrm>
          <a:prstGeom prst="rect">
            <a:avLst/>
          </a:prstGeom>
          <a:noFill/>
        </p:spPr>
        <p:txBody>
          <a:bodyPr wrap="none" lIns="91426" tIns="45718" rIns="91426" bIns="45718" rtlCol="0">
            <a:spAutoFit/>
          </a:bodyPr>
          <a:lstStyle/>
          <a:p>
            <a:pPr defTabSz="913765"/>
            <a:r>
              <a:rPr lang="zh-CN" altLang="en-US" sz="3600" b="1" dirty="0" smtClean="0">
                <a:solidFill>
                  <a:prstClr val="black"/>
                </a:solidFill>
                <a:latin typeface="微软雅黑" panose="020B0503020204020204" pitchFamily="34" charset="-122"/>
                <a:ea typeface="微软雅黑" panose="020B0503020204020204" pitchFamily="34" charset="-122"/>
              </a:rPr>
              <a:t>搭建一个基石</a:t>
            </a:r>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16" name="五边形 15"/>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3" name="内容占位符 2"/>
          <p:cNvSpPr>
            <a:spLocks noGrp="1"/>
          </p:cNvSpPr>
          <p:nvPr>
            <p:ph sz="quarter" idx="10"/>
          </p:nvPr>
        </p:nvSpPr>
        <p:spPr>
          <a:xfrm>
            <a:off x="798513" y="2089150"/>
            <a:ext cx="44450" cy="71438"/>
          </a:xfrm>
          <a:prstGeom prst="rect">
            <a:avLst/>
          </a:prstGeo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41499341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490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树牢一个导向</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搭建一个基石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2113098"/>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树牢一个导向</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862650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976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490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筑牢一个根本</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2905914"/>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筑牢一个根本</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4145491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26511"/>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77933"/>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用活一个途径</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搭建一个基石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3694102"/>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r>
                <a:rPr lang="zh-CN" altLang="en-US" sz="1900" dirty="0" smtClean="0">
                  <a:solidFill>
                    <a:prstClr val="white"/>
                  </a:solidFill>
                  <a:latin typeface="微软雅黑" panose="020B0503020204020204" pitchFamily="34" charset="-122"/>
                  <a:ea typeface="微软雅黑" panose="020B0503020204020204" pitchFamily="34" charset="-122"/>
                </a:rPr>
                <a:t>用活一个途径</a:t>
              </a: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8500391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1688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68307"/>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搭建一个平台</a:t>
            </a:r>
          </a:p>
          <a:p>
            <a:pPr algn="ctr" defTabSz="913765"/>
            <a:endParaRPr lang="zh-CN" altLang="en-US" sz="3600" b="1" dirty="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4478378"/>
            <a:ext cx="1268760" cy="788187"/>
            <a:chOff x="0" y="1272662"/>
            <a:chExt cx="1691680" cy="788186"/>
          </a:xfrm>
          <a:solidFill>
            <a:srgbClr val="0070C0"/>
          </a:solidFill>
        </p:grpSpPr>
        <p:sp>
          <p:nvSpPr>
            <p:cNvPr id="28" name="矩形 27"/>
            <p:cNvSpPr/>
            <p:nvPr userDrawn="1"/>
          </p:nvSpPr>
          <p:spPr>
            <a:xfrm>
              <a:off x="0" y="1272662"/>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defRPr/>
              </a:pPr>
              <a:r>
                <a:rPr lang="zh-CN" altLang="en-US" sz="1900" dirty="0" smtClean="0">
                  <a:solidFill>
                    <a:prstClr val="white"/>
                  </a:solidFill>
                  <a:latin typeface="微软雅黑" panose="020B0503020204020204" pitchFamily="34" charset="-122"/>
                  <a:ea typeface="微软雅黑" panose="020B0503020204020204" pitchFamily="34" charset="-122"/>
                </a:rPr>
                <a:t>搭建一个平台</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1547664" y="1594748"/>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1892544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26511"/>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55" y="577922"/>
            <a:ext cx="2954627" cy="646327"/>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对标一个旗帜</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25410"/>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查不足</a:t>
                      </a:r>
                    </a:p>
                    <a:p>
                      <a:pPr algn="ctr"/>
                      <a:r>
                        <a:rPr lang="zh-CN" altLang="en-US" sz="1900" dirty="0" smtClean="0">
                          <a:solidFill>
                            <a:schemeClr val="tx1"/>
                          </a:solidFill>
                          <a:latin typeface="微软雅黑" panose="020B0503020204020204" pitchFamily="34" charset="-122"/>
                          <a:ea typeface="微软雅黑" panose="020B0503020204020204" pitchFamily="34" charset="-122"/>
                        </a:rPr>
                        <a:t>明方向</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5268654"/>
            <a:ext cx="1268760" cy="788187"/>
            <a:chOff x="-2473693" y="2060848"/>
            <a:chExt cx="1691680" cy="788186"/>
          </a:xfrm>
          <a:solidFill>
            <a:srgbClr val="0070C0"/>
          </a:solidFill>
        </p:grpSpPr>
        <p:sp>
          <p:nvSpPr>
            <p:cNvPr id="28" name="矩形 27"/>
            <p:cNvSpPr/>
            <p:nvPr userDrawn="1"/>
          </p:nvSpPr>
          <p:spPr>
            <a:xfrm>
              <a:off x="-2473693" y="2060848"/>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对标一个旗帜</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926029" y="2382933"/>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60620942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界定与表征">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336135"/>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288763" y="587558"/>
            <a:ext cx="2954627" cy="1200325"/>
          </a:xfrm>
          <a:prstGeom prst="rect">
            <a:avLst/>
          </a:prstGeom>
          <a:noFill/>
        </p:spPr>
        <p:txBody>
          <a:bodyPr wrap="none" lIns="91426" tIns="45718" rIns="91426" bIns="45718" rtlCol="0">
            <a:spAutoFit/>
          </a:bodyPr>
          <a:lstStyle/>
          <a:p>
            <a:pPr algn="ctr" defTabSz="913765"/>
            <a:r>
              <a:rPr lang="zh-CN" altLang="en-US" sz="3600" b="1" dirty="0" smtClean="0">
                <a:solidFill>
                  <a:prstClr val="black"/>
                </a:solidFill>
                <a:latin typeface="微软雅黑" panose="020B0503020204020204" pitchFamily="34" charset="-122"/>
                <a:ea typeface="微软雅黑" panose="020B0503020204020204" pitchFamily="34" charset="-122"/>
              </a:rPr>
              <a:t>找问题查不足</a:t>
            </a:r>
          </a:p>
          <a:p>
            <a:pPr algn="ctr" defTabSz="913765"/>
            <a:endParaRPr lang="zh-CN" altLang="en-US" sz="3600" b="1" dirty="0" smtClean="0">
              <a:solidFill>
                <a:prstClr val="black"/>
              </a:solidFill>
              <a:latin typeface="微软雅黑" panose="020B0503020204020204" pitchFamily="34" charset="-122"/>
              <a:ea typeface="微软雅黑" panose="020B0503020204020204" pitchFamily="34" charset="-122"/>
            </a:endParaRP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1" name="表格 10"/>
          <p:cNvGraphicFramePr>
            <a:graphicFrameLocks noGrp="1"/>
          </p:cNvGraphicFramePr>
          <p:nvPr userDrawn="1"/>
        </p:nvGraphicFramePr>
        <p:xfrm>
          <a:off x="0" y="1335031"/>
          <a:ext cx="1268760" cy="5532601"/>
        </p:xfrm>
        <a:graphic>
          <a:graphicData uri="http://schemas.openxmlformats.org/drawingml/2006/table">
            <a:tbl>
              <a:tblPr>
                <a:tableStyleId>{2D5ABB26-0587-4C30-8999-92F81FD0307C}</a:tableStyleId>
              </a:tblPr>
              <a:tblGrid>
                <a:gridCol w="1268760"/>
              </a:tblGrid>
              <a:tr h="780601">
                <a:tc>
                  <a:txBody>
                    <a:bodyPr/>
                    <a:lstStyle/>
                    <a:p>
                      <a:pPr algn="ctr"/>
                      <a:r>
                        <a:rPr lang="zh-CN" altLang="en-US" sz="1900" kern="1200" dirty="0" smtClean="0">
                          <a:solidFill>
                            <a:schemeClr val="tx1"/>
                          </a:solidFill>
                          <a:latin typeface="微软雅黑" panose="020B0503020204020204" pitchFamily="34" charset="-122"/>
                          <a:ea typeface="微软雅黑" panose="020B0503020204020204" pitchFamily="34" charset="-122"/>
                          <a:cs typeface="+mn-cs"/>
                        </a:rPr>
                        <a:t>搭建基石</a:t>
                      </a:r>
                      <a:endParaRPr lang="zh-CN" altLang="en-US" sz="1900" kern="1200" dirty="0">
                        <a:solidFill>
                          <a:schemeClr val="tx1"/>
                        </a:solidFill>
                        <a:latin typeface="微软雅黑" panose="020B0503020204020204" pitchFamily="34" charset="-122"/>
                        <a:ea typeface="微软雅黑" panose="020B0503020204020204" pitchFamily="34"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树牢一个导向</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smtClean="0">
                          <a:solidFill>
                            <a:schemeClr val="tx1"/>
                          </a:solidFill>
                          <a:latin typeface="微软雅黑" panose="020B0503020204020204" pitchFamily="34" charset="-122"/>
                          <a:ea typeface="微软雅黑" panose="020B0503020204020204" pitchFamily="34" charset="-122"/>
                        </a:rPr>
                        <a:t>筑牢一个根本</a:t>
                      </a: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用活一个途径</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搭建一个平台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smtClean="0">
                          <a:solidFill>
                            <a:schemeClr val="tx1"/>
                          </a:solidFill>
                          <a:latin typeface="微软雅黑" panose="020B0503020204020204" pitchFamily="34" charset="-122"/>
                          <a:ea typeface="微软雅黑" panose="020B0503020204020204" pitchFamily="34" charset="-122"/>
                        </a:rPr>
                        <a:t>对标一个旗帜</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grpSp>
        <p:nvGrpSpPr>
          <p:cNvPr id="27" name="组合 26"/>
          <p:cNvGrpSpPr/>
          <p:nvPr userDrawn="1"/>
        </p:nvGrpSpPr>
        <p:grpSpPr>
          <a:xfrm>
            <a:off x="0" y="6079286"/>
            <a:ext cx="1268760" cy="788187"/>
            <a:chOff x="-2008882" y="2088184"/>
            <a:chExt cx="1691680" cy="788186"/>
          </a:xfrm>
          <a:solidFill>
            <a:srgbClr val="0070C0"/>
          </a:solidFill>
        </p:grpSpPr>
        <p:sp>
          <p:nvSpPr>
            <p:cNvPr id="28" name="矩形 27"/>
            <p:cNvSpPr/>
            <p:nvPr userDrawn="1"/>
          </p:nvSpPr>
          <p:spPr>
            <a:xfrm>
              <a:off x="-2008882" y="2088184"/>
              <a:ext cx="1691680" cy="78818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defRPr/>
              </a:pPr>
              <a:endParaRPr lang="en-US" altLang="zh-CN" sz="1900" dirty="0" smtClean="0">
                <a:solidFill>
                  <a:prstClr val="white"/>
                </a:solidFill>
                <a:latin typeface="微软雅黑" panose="020B0503020204020204" pitchFamily="34" charset="-122"/>
                <a:ea typeface="微软雅黑" panose="020B0503020204020204" pitchFamily="34" charset="-122"/>
              </a:endParaRP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查不足</a:t>
              </a:r>
            </a:p>
            <a:p>
              <a:pPr algn="ctr" defTabSz="913765"/>
              <a:r>
                <a:rPr lang="zh-CN" altLang="en-US" sz="1900" dirty="0" smtClean="0">
                  <a:solidFill>
                    <a:prstClr val="white"/>
                  </a:solidFill>
                  <a:latin typeface="微软雅黑" panose="020B0503020204020204" pitchFamily="34" charset="-122"/>
                  <a:ea typeface="微软雅黑" panose="020B0503020204020204" pitchFamily="34" charset="-122"/>
                </a:rPr>
                <a:t>明方向</a:t>
              </a:r>
            </a:p>
            <a:p>
              <a:pPr algn="ctr" defTabSz="913765">
                <a:defRPr/>
              </a:pPr>
              <a:endParaRPr lang="zh-CN" altLang="en-US" sz="1900" dirty="0" smtClean="0">
                <a:solidFill>
                  <a:prstClr val="white"/>
                </a:solidFill>
                <a:latin typeface="微软雅黑" panose="020B0503020204020204" pitchFamily="34" charset="-122"/>
                <a:ea typeface="微软雅黑" panose="020B0503020204020204" pitchFamily="34" charset="-122"/>
              </a:endParaRPr>
            </a:p>
          </p:txBody>
        </p:sp>
        <p:sp>
          <p:nvSpPr>
            <p:cNvPr id="29" name="等腰三角形 28"/>
            <p:cNvSpPr/>
            <p:nvPr userDrawn="1"/>
          </p:nvSpPr>
          <p:spPr>
            <a:xfrm rot="16200000">
              <a:off x="-461218" y="2382933"/>
              <a:ext cx="144016" cy="144016"/>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004667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合理交通结构">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25" name="表格 24"/>
          <p:cNvGraphicFramePr>
            <a:graphicFrameLocks noGrp="1"/>
          </p:cNvGraphicFramePr>
          <p:nvPr userDrawn="1"/>
        </p:nvGraphicFramePr>
        <p:xfrm>
          <a:off x="0" y="1268760"/>
          <a:ext cx="1268760" cy="3960000"/>
        </p:xfrm>
        <a:graphic>
          <a:graphicData uri="http://schemas.openxmlformats.org/drawingml/2006/table">
            <a:tbl>
              <a:tblPr>
                <a:tableStyleId>{2D5ABB26-0587-4C30-8999-92F81FD0307C}</a:tableStyleId>
              </a:tblPr>
              <a:tblGrid>
                <a:gridCol w="1268760"/>
              </a:tblGrid>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年度工作概述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bg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a:solidFill>
                            <a:schemeClr val="tx1"/>
                          </a:solidFill>
                          <a:latin typeface="微软雅黑" panose="020B0503020204020204" pitchFamily="34" charset="-122"/>
                          <a:ea typeface="微软雅黑" panose="020B0503020204020204" pitchFamily="34" charset="-122"/>
                        </a:rPr>
                        <a:t>明年工作计划</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0"/>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1992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成功项目展示</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12" name="等腰三角形 11"/>
          <p:cNvSpPr/>
          <p:nvPr userDrawn="1"/>
        </p:nvSpPr>
        <p:spPr>
          <a:xfrm rot="16200000">
            <a:off x="1142746" y="3192237"/>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934439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影响因素辨识">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graphicFrame>
        <p:nvGraphicFramePr>
          <p:cNvPr id="25" name="表格 24"/>
          <p:cNvGraphicFramePr>
            <a:graphicFrameLocks noGrp="1"/>
          </p:cNvGraphicFramePr>
          <p:nvPr userDrawn="1"/>
        </p:nvGraphicFramePr>
        <p:xfrm>
          <a:off x="0" y="1268760"/>
          <a:ext cx="1268760" cy="3960000"/>
        </p:xfrm>
        <a:graphic>
          <a:graphicData uri="http://schemas.openxmlformats.org/drawingml/2006/table">
            <a:tbl>
              <a:tblPr>
                <a:tableStyleId>{2D5ABB26-0587-4C30-8999-92F81FD0307C}</a:tableStyleId>
              </a:tblPr>
              <a:tblGrid>
                <a:gridCol w="1268760"/>
              </a:tblGrid>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年度工作概述</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900" dirty="0">
                        <a:solidFill>
                          <a:schemeClr val="tx1"/>
                        </a:solidFill>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r>
              <a:tr h="792000">
                <a:tc>
                  <a:txBody>
                    <a:bodyPr/>
                    <a:lstStyle/>
                    <a:p>
                      <a:pPr algn="ctr"/>
                      <a:r>
                        <a:rPr lang="zh-CN" altLang="en-US" sz="1900" dirty="0">
                          <a:solidFill>
                            <a:schemeClr val="bg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6">
                        <a:lumMod val="75000"/>
                      </a:schemeClr>
                    </a:solidFill>
                  </a:tcPr>
                </a:tc>
              </a:tr>
              <a:tr h="79200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900" dirty="0">
                          <a:solidFill>
                            <a:schemeClr val="tx1"/>
                          </a:solidFill>
                          <a:latin typeface="微软雅黑" panose="020B0503020204020204" pitchFamily="34" charset="-122"/>
                          <a:ea typeface="微软雅黑" panose="020B0503020204020204" pitchFamily="34" charset="-122"/>
                        </a:rPr>
                        <a:t>明年工作计划</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28" name="矩形 27"/>
          <p:cNvSpPr/>
          <p:nvPr userDrawn="1"/>
        </p:nvSpPr>
        <p:spPr>
          <a:xfrm>
            <a:off x="0" y="2064759"/>
            <a:ext cx="1268760" cy="7673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1992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工作存在不足</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sp>
        <p:nvSpPr>
          <p:cNvPr id="10" name="等腰三角形 9"/>
          <p:cNvSpPr/>
          <p:nvPr userDrawn="1"/>
        </p:nvSpPr>
        <p:spPr>
          <a:xfrm rot="16200000">
            <a:off x="1142746" y="3966937"/>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951063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影响因素辨识1">
    <p:spTree>
      <p:nvGrpSpPr>
        <p:cNvPr id="1" name=""/>
        <p:cNvGrpSpPr/>
        <p:nvPr/>
      </p:nvGrpSpPr>
      <p:grpSpPr>
        <a:xfrm>
          <a:off x="0" y="0"/>
          <a:ext cx="0" cy="0"/>
          <a:chOff x="0" y="0"/>
          <a:chExt cx="0" cy="0"/>
        </a:xfrm>
      </p:grpSpPr>
      <p:sp>
        <p:nvSpPr>
          <p:cNvPr id="24" name="矩形 23"/>
          <p:cNvSpPr/>
          <p:nvPr userDrawn="1"/>
        </p:nvSpPr>
        <p:spPr>
          <a:xfrm>
            <a:off x="0" y="0"/>
            <a:ext cx="1268760" cy="6858000"/>
          </a:xfrm>
          <a:prstGeom prst="rect">
            <a:avLst/>
          </a:prstGeom>
          <a:solidFill>
            <a:srgbClr val="FFCC66">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1900">
              <a:solidFill>
                <a:prstClr val="white"/>
              </a:solidFill>
            </a:endParaRPr>
          </a:p>
        </p:txBody>
      </p:sp>
      <p:cxnSp>
        <p:nvCxnSpPr>
          <p:cNvPr id="30" name="直接连接符 29"/>
          <p:cNvCxnSpPr/>
          <p:nvPr userDrawn="1"/>
        </p:nvCxnSpPr>
        <p:spPr>
          <a:xfrm>
            <a:off x="1430778" y="1268760"/>
            <a:ext cx="623404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userDrawn="1"/>
        </p:nvSpPr>
        <p:spPr>
          <a:xfrm>
            <a:off x="1658081" y="531062"/>
            <a:ext cx="2954627" cy="646327"/>
          </a:xfrm>
          <a:prstGeom prst="rect">
            <a:avLst/>
          </a:prstGeom>
          <a:noFill/>
        </p:spPr>
        <p:txBody>
          <a:bodyPr wrap="none" lIns="91426" tIns="45718" rIns="91426" bIns="45718" rtlCol="0">
            <a:spAutoFit/>
          </a:bodyPr>
          <a:lstStyle/>
          <a:p>
            <a:pPr defTabSz="913765"/>
            <a:r>
              <a:rPr lang="zh-CN" altLang="en-US" sz="3600" b="1" dirty="0">
                <a:solidFill>
                  <a:prstClr val="black"/>
                </a:solidFill>
                <a:latin typeface="微软雅黑" panose="020B0503020204020204" pitchFamily="34" charset="-122"/>
                <a:ea typeface="微软雅黑" panose="020B0503020204020204" pitchFamily="34" charset="-122"/>
              </a:rPr>
              <a:t>明年工作计划</a:t>
            </a:r>
          </a:p>
        </p:txBody>
      </p:sp>
      <p:sp>
        <p:nvSpPr>
          <p:cNvPr id="9" name="五边形 8"/>
          <p:cNvSpPr/>
          <p:nvPr userDrawn="1"/>
        </p:nvSpPr>
        <p:spPr>
          <a:xfrm flipH="1">
            <a:off x="8408815" y="5950072"/>
            <a:ext cx="739955" cy="504056"/>
          </a:xfrm>
          <a:prstGeom prst="homePlate">
            <a:avLst/>
          </a:prstGeom>
          <a:solidFill>
            <a:schemeClr val="accent6">
              <a:lumMod val="75000"/>
            </a:schemeClr>
          </a:solidFill>
          <a:ln w="25400" cap="flat" cmpd="sng" algn="ctr">
            <a:no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26" tIns="45718" rIns="91426" bIns="45718" numCol="1" spcCol="0" rtlCol="0" fromWordArt="0" anchor="ctr" anchorCtr="0" forceAA="0" compatLnSpc="1">
            <a:noAutofit/>
          </a:bodyPr>
          <a:lstStyle/>
          <a:p>
            <a:pPr algn="ctr" defTabSz="913765"/>
            <a:fld id="{170C0C04-E408-48A9-82A4-3716296300DE}" type="slidenum">
              <a:rPr lang="zh-CN" altLang="en-US" sz="1900" smtClean="0">
                <a:solidFill>
                  <a:prstClr val="white"/>
                </a:solidFill>
                <a:latin typeface="Arial Unicode MS" panose="020B0604020202020204" pitchFamily="34" charset="-122"/>
                <a:ea typeface="Arial Unicode MS" panose="020B0604020202020204" pitchFamily="34" charset="-122"/>
                <a:cs typeface="Arial Unicode MS" panose="020B0604020202020204" pitchFamily="34" charset="-122"/>
              </a:rPr>
              <a:pPr algn="ctr" defTabSz="913765"/>
              <a:t>‹#›</a:t>
            </a:fld>
            <a:endParaRPr lang="zh-CN" altLang="en-US" sz="1900" kern="0" dirty="0">
              <a:solidFill>
                <a:sysClr val="window" lastClr="FFFFFF"/>
              </a:solidFill>
            </a:endParaRPr>
          </a:p>
        </p:txBody>
      </p:sp>
      <p:graphicFrame>
        <p:nvGraphicFramePr>
          <p:cNvPr id="16" name="表格 15"/>
          <p:cNvGraphicFramePr>
            <a:graphicFrameLocks noGrp="1"/>
          </p:cNvGraphicFramePr>
          <p:nvPr userDrawn="1"/>
        </p:nvGraphicFramePr>
        <p:xfrm>
          <a:off x="6146" y="1295576"/>
          <a:ext cx="1268760" cy="3999296"/>
        </p:xfrm>
        <a:graphic>
          <a:graphicData uri="http://schemas.openxmlformats.org/drawingml/2006/table">
            <a:tbl>
              <a:tblPr>
                <a:tableStyleId>{2D5ABB26-0587-4C30-8999-92F81FD0307C}</a:tableStyleId>
              </a:tblPr>
              <a:tblGrid>
                <a:gridCol w="1268760"/>
              </a:tblGrid>
              <a:tr h="792000">
                <a:tc>
                  <a:txBody>
                    <a:bodyPr/>
                    <a:lstStyle/>
                    <a:p>
                      <a:pPr algn="ctr"/>
                      <a:endParaRPr lang="zh-CN" altLang="en-US" sz="1900" dirty="0"/>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831296">
                <a:tc>
                  <a:txBody>
                    <a:bodyPr/>
                    <a:lstStyle/>
                    <a:p>
                      <a:pPr algn="ctr"/>
                      <a:endParaRPr lang="zh-CN" altLang="en-US" sz="1600" dirty="0">
                        <a:solidFill>
                          <a:schemeClr val="tx1"/>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成功项目展示</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r>
                        <a:rPr lang="zh-CN" altLang="en-US" sz="1900" dirty="0">
                          <a:solidFill>
                            <a:schemeClr val="tx1"/>
                          </a:solidFill>
                          <a:latin typeface="微软雅黑" panose="020B0503020204020204" pitchFamily="34" charset="-122"/>
                          <a:ea typeface="微软雅黑" panose="020B0503020204020204" pitchFamily="34" charset="-122"/>
                        </a:rPr>
                        <a:t>工作存在不足</a:t>
                      </a: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r h="792000">
                <a:tc>
                  <a:txBody>
                    <a:bodyPr/>
                    <a:lstStyle/>
                    <a:p>
                      <a:pPr algn="ct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r>
            </a:tbl>
          </a:graphicData>
        </a:graphic>
      </p:graphicFrame>
      <p:sp>
        <p:nvSpPr>
          <p:cNvPr id="18" name="矩形 17"/>
          <p:cNvSpPr/>
          <p:nvPr userDrawn="1"/>
        </p:nvSpPr>
        <p:spPr>
          <a:xfrm>
            <a:off x="0" y="1272662"/>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年度工作概述</a:t>
            </a:r>
          </a:p>
        </p:txBody>
      </p:sp>
      <p:sp>
        <p:nvSpPr>
          <p:cNvPr id="23" name="矩形 22"/>
          <p:cNvSpPr/>
          <p:nvPr userDrawn="1"/>
        </p:nvSpPr>
        <p:spPr>
          <a:xfrm>
            <a:off x="2751" y="2079006"/>
            <a:ext cx="1268760" cy="7881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black"/>
                </a:solidFill>
                <a:latin typeface="微软雅黑" panose="020B0503020204020204" pitchFamily="34" charset="-122"/>
                <a:ea typeface="微软雅黑" panose="020B0503020204020204" pitchFamily="34" charset="-122"/>
              </a:rPr>
              <a:t>工作完成情况</a:t>
            </a:r>
          </a:p>
        </p:txBody>
      </p:sp>
      <p:sp>
        <p:nvSpPr>
          <p:cNvPr id="14" name="矩形 13"/>
          <p:cNvSpPr/>
          <p:nvPr userDrawn="1"/>
        </p:nvSpPr>
        <p:spPr>
          <a:xfrm>
            <a:off x="-1829" y="4510374"/>
            <a:ext cx="1268760" cy="78818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r>
              <a:rPr lang="zh-CN" altLang="en-US" sz="1900" dirty="0">
                <a:solidFill>
                  <a:prstClr val="white"/>
                </a:solidFill>
                <a:latin typeface="微软雅黑" panose="020B0503020204020204" pitchFamily="34" charset="-122"/>
                <a:ea typeface="微软雅黑" panose="020B0503020204020204" pitchFamily="34" charset="-122"/>
              </a:rPr>
              <a:t>明年工作计划</a:t>
            </a:r>
          </a:p>
        </p:txBody>
      </p:sp>
      <p:sp>
        <p:nvSpPr>
          <p:cNvPr id="15" name="等腰三角形 14"/>
          <p:cNvSpPr/>
          <p:nvPr userDrawn="1"/>
        </p:nvSpPr>
        <p:spPr>
          <a:xfrm rot="16200000">
            <a:off x="1139193" y="4914803"/>
            <a:ext cx="144016" cy="1080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8" rIns="91426" bIns="45718" rtlCol="0" anchor="ctr"/>
          <a:lstStyle/>
          <a:p>
            <a:pPr algn="ctr" defTabSz="913765"/>
            <a:endParaRPr lang="zh-CN" altLang="en-US" sz="200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65490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145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1" y="1122363"/>
            <a:ext cx="6858000" cy="2387600"/>
          </a:xfrm>
          <a:prstGeom prst="rect">
            <a:avLst/>
          </a:prstGeom>
        </p:spPr>
        <p:txBody>
          <a:bodyPr lIns="91426" tIns="45718" rIns="91426" bIns="45718" anchor="b"/>
          <a:lstStyle>
            <a:lvl1pPr algn="ctr">
              <a:defRPr sz="6100"/>
            </a:lvl1pPr>
          </a:lstStyle>
          <a:p>
            <a:r>
              <a:rPr lang="zh-CN" altLang="en-US"/>
              <a:t>单击此处编辑母版标题样式</a:t>
            </a:r>
          </a:p>
        </p:txBody>
      </p:sp>
      <p:sp>
        <p:nvSpPr>
          <p:cNvPr id="3" name="副标题 2"/>
          <p:cNvSpPr>
            <a:spLocks noGrp="1"/>
          </p:cNvSpPr>
          <p:nvPr>
            <p:ph type="subTitle" idx="1"/>
          </p:nvPr>
        </p:nvSpPr>
        <p:spPr>
          <a:xfrm>
            <a:off x="1143001" y="3602038"/>
            <a:ext cx="6858000" cy="1655763"/>
          </a:xfrm>
          <a:prstGeom prst="rect">
            <a:avLst/>
          </a:prstGeom>
        </p:spPr>
        <p:txBody>
          <a:bodyPr lIns="91426" tIns="45718" rIns="91426" bIns="45718"/>
          <a:lstStyle>
            <a:lvl1pPr marL="0" indent="0" algn="ctr">
              <a:buNone/>
              <a:defRPr sz="2400"/>
            </a:lvl1pPr>
            <a:lvl2pPr marL="457200" indent="0" algn="ctr">
              <a:buNone/>
              <a:defRPr sz="2100"/>
            </a:lvl2pPr>
            <a:lvl3pPr marL="914400" indent="0" algn="ctr">
              <a:buNone/>
              <a:defRPr sz="19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6356353"/>
            <a:ext cx="2057400" cy="365125"/>
          </a:xfrm>
          <a:prstGeom prst="rect">
            <a:avLst/>
          </a:prstGeom>
        </p:spPr>
        <p:txBody>
          <a:bodyPr lIns="91426" tIns="45718" rIns="91426" bIns="45718"/>
          <a:lstStyle/>
          <a:p>
            <a:pPr defTabSz="913765"/>
            <a:fld id="{735682A8-D6B6-4FDA-A495-4D437BAFBB60}" type="datetimeFigureOut">
              <a:rPr lang="zh-CN" altLang="en-US" sz="1900" smtClean="0">
                <a:solidFill>
                  <a:prstClr val="black"/>
                </a:solidFill>
              </a:rPr>
              <a:pPr defTabSz="913765"/>
              <a:t>2023/9/19</a:t>
            </a:fld>
            <a:endParaRPr lang="zh-CN" altLang="en-US" sz="1900">
              <a:solidFill>
                <a:prstClr val="black"/>
              </a:solidFill>
            </a:endParaRPr>
          </a:p>
        </p:txBody>
      </p:sp>
      <p:sp>
        <p:nvSpPr>
          <p:cNvPr id="5" name="页脚占位符 4"/>
          <p:cNvSpPr>
            <a:spLocks noGrp="1"/>
          </p:cNvSpPr>
          <p:nvPr>
            <p:ph type="ftr" sz="quarter" idx="11"/>
          </p:nvPr>
        </p:nvSpPr>
        <p:spPr>
          <a:xfrm>
            <a:off x="3028950" y="6356353"/>
            <a:ext cx="3086100" cy="365125"/>
          </a:xfrm>
          <a:prstGeom prst="rect">
            <a:avLst/>
          </a:prstGeom>
        </p:spPr>
        <p:txBody>
          <a:bodyPr lIns="91426" tIns="45718" rIns="91426" bIns="45718"/>
          <a:lstStyle/>
          <a:p>
            <a:pPr defTabSz="913765"/>
            <a:endParaRPr lang="zh-CN" altLang="en-US" sz="1900">
              <a:solidFill>
                <a:prstClr val="black"/>
              </a:solidFill>
            </a:endParaRPr>
          </a:p>
        </p:txBody>
      </p:sp>
      <p:sp>
        <p:nvSpPr>
          <p:cNvPr id="6" name="灯片编号占位符 5"/>
          <p:cNvSpPr>
            <a:spLocks noGrp="1"/>
          </p:cNvSpPr>
          <p:nvPr>
            <p:ph type="sldNum" sz="quarter" idx="12"/>
          </p:nvPr>
        </p:nvSpPr>
        <p:spPr>
          <a:xfrm>
            <a:off x="6457950" y="6356353"/>
            <a:ext cx="2057400" cy="365125"/>
          </a:xfrm>
          <a:prstGeom prst="rect">
            <a:avLst/>
          </a:prstGeom>
        </p:spPr>
        <p:txBody>
          <a:bodyPr lIns="91426" tIns="45718" rIns="91426" bIns="45718"/>
          <a:lstStyle/>
          <a:p>
            <a:pPr defTabSz="913765"/>
            <a:fld id="{0ABDD927-E55F-4D12-BD2D-8ABE6C912713}" type="slidenum">
              <a:rPr lang="zh-CN" altLang="en-US" sz="1900" smtClean="0">
                <a:solidFill>
                  <a:prstClr val="black"/>
                </a:solidFill>
              </a:rPr>
              <a:pPr defTabSz="913765"/>
              <a:t>‹#›</a:t>
            </a:fld>
            <a:endParaRPr lang="zh-CN" altLang="en-US" sz="1900">
              <a:solidFill>
                <a:prstClr val="black"/>
              </a:solidFill>
            </a:endParaRPr>
          </a:p>
        </p:txBody>
      </p:sp>
    </p:spTree>
    <p:extLst>
      <p:ext uri="{BB962C8B-B14F-4D97-AF65-F5344CB8AC3E}">
        <p14:creationId xmlns:p14="http://schemas.microsoft.com/office/powerpoint/2010/main" val="32391993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457200" y="6356353"/>
            <a:ext cx="2133600" cy="365125"/>
          </a:xfrm>
          <a:prstGeom prst="rect">
            <a:avLst/>
          </a:prstGeom>
        </p:spPr>
        <p:txBody>
          <a:bodyPr lIns="121898" tIns="60949" rIns="121898" bIns="60949"/>
          <a:lstStyle/>
          <a:p>
            <a:pPr defTabSz="913765"/>
            <a:fld id="{7932891C-557F-4DAE-9C62-7A437A8E1DF4}" type="datetimeFigureOut">
              <a:rPr lang="zh-CN" altLang="en-US" sz="1900" smtClean="0">
                <a:solidFill>
                  <a:prstClr val="black"/>
                </a:solidFill>
              </a:rPr>
              <a:pPr defTabSz="913765"/>
              <a:t>2023/9/19</a:t>
            </a:fld>
            <a:endParaRPr lang="zh-CN" altLang="en-US" sz="1900">
              <a:solidFill>
                <a:prstClr val="black"/>
              </a:solidFill>
            </a:endParaRPr>
          </a:p>
        </p:txBody>
      </p:sp>
      <p:sp>
        <p:nvSpPr>
          <p:cNvPr id="4" name="页脚占位符 3"/>
          <p:cNvSpPr>
            <a:spLocks noGrp="1"/>
          </p:cNvSpPr>
          <p:nvPr>
            <p:ph type="ftr" sz="quarter" idx="11"/>
          </p:nvPr>
        </p:nvSpPr>
        <p:spPr>
          <a:xfrm>
            <a:off x="3124200" y="6356353"/>
            <a:ext cx="2895600" cy="365125"/>
          </a:xfrm>
          <a:prstGeom prst="rect">
            <a:avLst/>
          </a:prstGeom>
        </p:spPr>
        <p:txBody>
          <a:bodyPr lIns="121898" tIns="60949" rIns="121898" bIns="60949"/>
          <a:lstStyle/>
          <a:p>
            <a:pPr defTabSz="913765"/>
            <a:endParaRPr lang="zh-CN" altLang="en-US" sz="1900">
              <a:solidFill>
                <a:prstClr val="black"/>
              </a:solidFill>
            </a:endParaRPr>
          </a:p>
        </p:txBody>
      </p:sp>
      <p:sp>
        <p:nvSpPr>
          <p:cNvPr id="5" name="灯片编号占位符 4"/>
          <p:cNvSpPr>
            <a:spLocks noGrp="1"/>
          </p:cNvSpPr>
          <p:nvPr>
            <p:ph type="sldNum" sz="quarter" idx="12"/>
          </p:nvPr>
        </p:nvSpPr>
        <p:spPr>
          <a:xfrm>
            <a:off x="6553200" y="6356353"/>
            <a:ext cx="2133600" cy="365125"/>
          </a:xfrm>
          <a:prstGeom prst="rect">
            <a:avLst/>
          </a:prstGeom>
        </p:spPr>
        <p:txBody>
          <a:bodyPr lIns="121898" tIns="60949" rIns="121898" bIns="60949"/>
          <a:lstStyle/>
          <a:p>
            <a:pPr defTabSz="913765"/>
            <a:fld id="{72CD6AF2-9DFB-4C20-B9F9-A186F19BBBF1}" type="slidenum">
              <a:rPr lang="zh-CN" altLang="en-US" sz="1900" smtClean="0">
                <a:solidFill>
                  <a:prstClr val="black"/>
                </a:solidFill>
              </a:rPr>
              <a:pPr defTabSz="913765"/>
              <a:t>‹#›</a:t>
            </a:fld>
            <a:endParaRPr lang="zh-CN" altLang="en-US" sz="1900">
              <a:solidFill>
                <a:prstClr val="black"/>
              </a:solidFill>
            </a:endParaRPr>
          </a:p>
        </p:txBody>
      </p:sp>
    </p:spTree>
    <p:extLst>
      <p:ext uri="{BB962C8B-B14F-4D97-AF65-F5344CB8AC3E}">
        <p14:creationId xmlns:p14="http://schemas.microsoft.com/office/powerpoint/2010/main" val="2542170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2023/9/19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2023/9/19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CC66">
            <a:alpha val="11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201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2565"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CC66">
            <a:alpha val="11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5542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iming>
    <p:tnLst>
      <p:par>
        <p:cTn id="1" dur="indefinite" restart="never" nodeType="tmRoot"/>
      </p:par>
    </p:tnLst>
  </p:timing>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67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39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165" algn="l" defTabSz="913765" rtl="0" eaLnBrk="1" latinLnBrk="0" hangingPunct="1">
        <a:defRPr sz="1900" kern="1200">
          <a:solidFill>
            <a:schemeClr val="tx1"/>
          </a:solidFill>
          <a:latin typeface="+mn-lt"/>
          <a:ea typeface="+mn-ea"/>
          <a:cs typeface="+mn-cs"/>
        </a:defRPr>
      </a:lvl5pPr>
      <a:lvl6pPr marL="2285365" algn="l" defTabSz="913765" rtl="0" eaLnBrk="1" latinLnBrk="0" hangingPunct="1">
        <a:defRPr sz="1900" kern="1200">
          <a:solidFill>
            <a:schemeClr val="tx1"/>
          </a:solidFill>
          <a:latin typeface="+mn-lt"/>
          <a:ea typeface="+mn-ea"/>
          <a:cs typeface="+mn-cs"/>
        </a:defRPr>
      </a:lvl6pPr>
      <a:lvl7pPr marL="2742565"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5.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4000" b="-4000"/>
          </a:stretch>
        </a:blipFill>
        <a:effectLst/>
      </p:bgPr>
    </p:bg>
    <p:spTree>
      <p:nvGrpSpPr>
        <p:cNvPr id="1" name=""/>
        <p:cNvGrpSpPr/>
        <p:nvPr/>
      </p:nvGrpSpPr>
      <p:grpSpPr>
        <a:xfrm>
          <a:off x="0" y="0"/>
          <a:ext cx="0" cy="0"/>
          <a:chOff x="0" y="0"/>
          <a:chExt cx="0" cy="0"/>
        </a:xfrm>
      </p:grpSpPr>
      <p:pic>
        <p:nvPicPr>
          <p:cNvPr id="2" name="Armik-Red Ros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2773023" y="-952500"/>
            <a:ext cx="457200" cy="609600"/>
          </a:xfrm>
          <a:prstGeom prst="rect">
            <a:avLst/>
          </a:prstGeom>
        </p:spPr>
      </p:pic>
      <p:sp>
        <p:nvSpPr>
          <p:cNvPr id="39" name="TextBox 38"/>
          <p:cNvSpPr txBox="1">
            <a:spLocks noChangeArrowheads="1"/>
          </p:cNvSpPr>
          <p:nvPr/>
        </p:nvSpPr>
        <p:spPr bwMode="auto">
          <a:xfrm>
            <a:off x="1496695" y="2816225"/>
            <a:ext cx="7576820" cy="10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98" tIns="60949" rIns="121898" bIns="6094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3765"/>
            <a:r>
              <a:rPr lang="zh-CN" altLang="en-US" sz="6000" b="1" dirty="0" smtClean="0">
                <a:solidFill>
                  <a:srgbClr val="F14124">
                    <a:lumMod val="75000"/>
                  </a:srgbClr>
                </a:solidFill>
                <a:latin typeface="微软雅黑" panose="020B0503020204020204" pitchFamily="34" charset="-122"/>
                <a:ea typeface="微软雅黑" panose="020B0503020204020204" pitchFamily="34" charset="-122"/>
              </a:rPr>
              <a:t>喜报</a:t>
            </a:r>
            <a:endParaRPr lang="zh-CN" altLang="en-US" sz="6000" b="1" dirty="0">
              <a:solidFill>
                <a:srgbClr val="F14124">
                  <a:lumMod val="7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00247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4000"/>
                                  </p:iterate>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strVal val="(6*min(max(#ppt_w*#ppt_h,.3),1)-7.4)/-.7*#ppt_w"/>
                                          </p:val>
                                        </p:tav>
                                        <p:tav tm="100000">
                                          <p:val>
                                            <p:strVal val="#ppt_w"/>
                                          </p:val>
                                        </p:tav>
                                      </p:tavLst>
                                    </p:anim>
                                    <p:anim calcmode="lin" valueType="num">
                                      <p:cBhvr>
                                        <p:cTn id="8" dur="500" fill="hold"/>
                                        <p:tgtEl>
                                          <p:spTgt spid="39"/>
                                        </p:tgtEl>
                                        <p:attrNameLst>
                                          <p:attrName>ppt_h</p:attrName>
                                        </p:attrNameLst>
                                      </p:cBhvr>
                                      <p:tavLst>
                                        <p:tav tm="0">
                                          <p:val>
                                            <p:strVal val="(6*min(max(#ppt_w*#ppt_h,.3),1)-7.4)/-.7*#ppt_h"/>
                                          </p:val>
                                        </p:tav>
                                        <p:tav tm="100000">
                                          <p:val>
                                            <p:strVal val="#ppt_h"/>
                                          </p:val>
                                        </p:tav>
                                      </p:tavLst>
                                    </p:anim>
                                    <p:anim calcmode="lin" valueType="num">
                                      <p:cBhvr>
                                        <p:cTn id="9" dur="500" fill="hold"/>
                                        <p:tgtEl>
                                          <p:spTgt spid="39"/>
                                        </p:tgtEl>
                                        <p:attrNameLst>
                                          <p:attrName>ppt_x</p:attrName>
                                        </p:attrNameLst>
                                      </p:cBhvr>
                                      <p:tavLst>
                                        <p:tav tm="0">
                                          <p:val>
                                            <p:fltVal val="0.5"/>
                                          </p:val>
                                        </p:tav>
                                        <p:tav tm="100000">
                                          <p:val>
                                            <p:strVal val="#ppt_x"/>
                                          </p:val>
                                        </p:tav>
                                      </p:tavLst>
                                    </p:anim>
                                    <p:anim calcmode="lin" valueType="num">
                                      <p:cBhvr>
                                        <p:cTn id="10" dur="500" fill="hold"/>
                                        <p:tgtEl>
                                          <p:spTgt spid="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11" repeatCount="indefinite" fill="hold" display="0">
                  <p:stCondLst>
                    <p:cond delay="indefinite"/>
                  </p:stCondLst>
                  <p:endCondLst>
                    <p:cond evt="onStopAudio" delay="0">
                      <p:tgtEl>
                        <p:sldTgt/>
                      </p:tgtEl>
                    </p:cond>
                  </p:endCondLst>
                </p:cTn>
                <p:tgtEl>
                  <p:spTgt spid="2"/>
                </p:tgtEl>
              </p:cMediaNode>
            </p:audio>
          </p:childTnLst>
        </p:cTn>
      </p:par>
    </p:tnLst>
    <p:bldLst>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638798" y="-1"/>
            <a:ext cx="1512905" cy="15273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827584" y="1124744"/>
            <a:ext cx="7056784" cy="4355038"/>
          </a:xfrm>
          <a:prstGeom prst="rect">
            <a:avLst/>
          </a:prstGeom>
        </p:spPr>
        <p:txBody>
          <a:bodyPr wrap="square">
            <a:spAutoFit/>
          </a:bodyPr>
          <a:lstStyle/>
          <a:p>
            <a:pPr marL="133350" indent="406400" algn="just">
              <a:lnSpc>
                <a:spcPts val="2250"/>
              </a:lnSpc>
              <a:spcAft>
                <a:spcPts val="0"/>
              </a:spcAft>
            </a:pPr>
            <a:r>
              <a:rPr lang="en-US" altLang="zh-CN" kern="100" dirty="0" smtClean="0">
                <a:solidFill>
                  <a:srgbClr val="000000"/>
                </a:solidFill>
                <a:latin typeface="仿宋_GB2312" pitchFamily="49" charset="-122"/>
                <a:ea typeface="仿宋_GB2312" pitchFamily="49" charset="-122"/>
                <a:cs typeface="Times New Roman"/>
              </a:rPr>
              <a:t> </a:t>
            </a:r>
            <a:r>
              <a:rPr lang="zh-CN" altLang="zh-CN" kern="100" dirty="0" smtClean="0">
                <a:solidFill>
                  <a:srgbClr val="000000"/>
                </a:solidFill>
                <a:latin typeface="仿宋_GB2312" pitchFamily="49" charset="-122"/>
                <a:ea typeface="仿宋_GB2312" pitchFamily="49" charset="-122"/>
                <a:cs typeface="Times New Roman"/>
              </a:rPr>
              <a:t>近日</a:t>
            </a:r>
            <a:r>
              <a:rPr lang="zh-CN" altLang="zh-CN" kern="100" dirty="0">
                <a:solidFill>
                  <a:srgbClr val="000000"/>
                </a:solidFill>
                <a:latin typeface="仿宋_GB2312" pitchFamily="49" charset="-122"/>
                <a:ea typeface="仿宋_GB2312" pitchFamily="49" charset="-122"/>
                <a:cs typeface="Times New Roman"/>
              </a:rPr>
              <a:t>中共福建省委老干局、中共福建省委离退休干部工作委员会下发《中共福建省委老干部局 中共福建省委离退休干部工作委员会关于确定省级“离退休干部‘六好’示范党支部”等“五个一百”名单的通知》（闽委离退工〔</a:t>
            </a:r>
            <a:r>
              <a:rPr lang="en-US" altLang="zh-CN" kern="100" dirty="0">
                <a:solidFill>
                  <a:srgbClr val="000000"/>
                </a:solidFill>
                <a:latin typeface="仿宋_GB2312" pitchFamily="49" charset="-122"/>
                <a:ea typeface="仿宋_GB2312" pitchFamily="49" charset="-122"/>
                <a:cs typeface="Times New Roman"/>
              </a:rPr>
              <a:t>2023</a:t>
            </a:r>
            <a:r>
              <a:rPr lang="zh-CN" altLang="zh-CN" kern="100" dirty="0">
                <a:solidFill>
                  <a:srgbClr val="000000"/>
                </a:solidFill>
                <a:latin typeface="仿宋_GB2312" pitchFamily="49" charset="-122"/>
                <a:ea typeface="仿宋_GB2312" pitchFamily="49" charset="-122"/>
                <a:cs typeface="Times New Roman"/>
              </a:rPr>
              <a:t>〕</a:t>
            </a:r>
            <a:r>
              <a:rPr lang="en-US" altLang="zh-CN" kern="100" dirty="0">
                <a:solidFill>
                  <a:srgbClr val="000000"/>
                </a:solidFill>
                <a:latin typeface="仿宋_GB2312" pitchFamily="49" charset="-122"/>
                <a:ea typeface="仿宋_GB2312" pitchFamily="49" charset="-122"/>
                <a:cs typeface="Times New Roman"/>
              </a:rPr>
              <a:t>4</a:t>
            </a:r>
            <a:r>
              <a:rPr lang="zh-CN" altLang="zh-CN" kern="100" dirty="0">
                <a:solidFill>
                  <a:srgbClr val="000000"/>
                </a:solidFill>
                <a:latin typeface="仿宋_GB2312" pitchFamily="49" charset="-122"/>
                <a:ea typeface="仿宋_GB2312" pitchFamily="49" charset="-122"/>
                <a:cs typeface="Times New Roman"/>
              </a:rPr>
              <a:t>号），确定中共闽南师范大学离退休第一党支部为省级“离退休干部‘六好’示范党支部”。</a:t>
            </a:r>
            <a:endParaRPr lang="zh-CN" altLang="zh-CN" kern="100" dirty="0">
              <a:latin typeface="仿宋_GB2312" pitchFamily="49" charset="-122"/>
              <a:ea typeface="仿宋_GB2312" pitchFamily="49" charset="-122"/>
              <a:cs typeface="Times New Roman"/>
            </a:endParaRPr>
          </a:p>
          <a:p>
            <a:r>
              <a:rPr lang="en-US" altLang="zh-CN" dirty="0" smtClean="0">
                <a:solidFill>
                  <a:srgbClr val="000000"/>
                </a:solidFill>
                <a:latin typeface="仿宋_GB2312" pitchFamily="49" charset="-122"/>
                <a:ea typeface="仿宋_GB2312" pitchFamily="49" charset="-122"/>
                <a:cs typeface="Times New Roman"/>
              </a:rPr>
              <a:t>          </a:t>
            </a:r>
            <a:r>
              <a:rPr lang="zh-CN" altLang="zh-CN" dirty="0" smtClean="0">
                <a:solidFill>
                  <a:srgbClr val="000000"/>
                </a:solidFill>
                <a:latin typeface="仿宋_GB2312" pitchFamily="49" charset="-122"/>
                <a:ea typeface="仿宋_GB2312" pitchFamily="49" charset="-122"/>
                <a:cs typeface="Times New Roman"/>
              </a:rPr>
              <a:t>为</a:t>
            </a:r>
            <a:r>
              <a:rPr lang="zh-CN" altLang="zh-CN" dirty="0">
                <a:solidFill>
                  <a:srgbClr val="000000"/>
                </a:solidFill>
                <a:latin typeface="仿宋_GB2312" pitchFamily="49" charset="-122"/>
                <a:ea typeface="仿宋_GB2312" pitchFamily="49" charset="-122"/>
                <a:cs typeface="Times New Roman"/>
              </a:rPr>
              <a:t>深入学习贯彻习近平新时代中国特色社会主义思想</a:t>
            </a:r>
            <a:r>
              <a:rPr lang="zh-CN" altLang="zh-CN" dirty="0" smtClean="0">
                <a:solidFill>
                  <a:srgbClr val="000000"/>
                </a:solidFill>
                <a:latin typeface="仿宋_GB2312" pitchFamily="49" charset="-122"/>
                <a:ea typeface="仿宋_GB2312" pitchFamily="49" charset="-122"/>
                <a:cs typeface="Times New Roman"/>
              </a:rPr>
              <a:t>和</a:t>
            </a:r>
            <a:r>
              <a:rPr lang="en-US" altLang="zh-CN" dirty="0" smtClean="0">
                <a:solidFill>
                  <a:srgbClr val="000000"/>
                </a:solidFill>
                <a:latin typeface="仿宋_GB2312" pitchFamily="49" charset="-122"/>
                <a:ea typeface="仿宋_GB2312" pitchFamily="49" charset="-122"/>
                <a:cs typeface="Times New Roman"/>
              </a:rPr>
              <a:t>  </a:t>
            </a:r>
            <a:r>
              <a:rPr lang="zh-CN" altLang="zh-CN" dirty="0" smtClean="0">
                <a:solidFill>
                  <a:srgbClr val="000000"/>
                </a:solidFill>
                <a:latin typeface="仿宋_GB2312" pitchFamily="49" charset="-122"/>
                <a:ea typeface="仿宋_GB2312" pitchFamily="49" charset="-122"/>
                <a:cs typeface="Times New Roman"/>
              </a:rPr>
              <a:t>党</a:t>
            </a:r>
            <a:r>
              <a:rPr lang="zh-CN" altLang="zh-CN" dirty="0">
                <a:solidFill>
                  <a:srgbClr val="000000"/>
                </a:solidFill>
                <a:latin typeface="仿宋_GB2312" pitchFamily="49" charset="-122"/>
                <a:ea typeface="仿宋_GB2312" pitchFamily="49" charset="-122"/>
                <a:cs typeface="Times New Roman"/>
              </a:rPr>
              <a:t>的二十大精神，贯彻落实全省组织部长会议暨老干部局长会议精神，中共闽南师范大学离退休党总支认真按照《中共福建省委老干部局</a:t>
            </a:r>
            <a:r>
              <a:rPr lang="en-US" altLang="zh-CN" dirty="0">
                <a:solidFill>
                  <a:srgbClr val="000000"/>
                </a:solidFill>
                <a:latin typeface="仿宋_GB2312" pitchFamily="49" charset="-122"/>
                <a:ea typeface="仿宋_GB2312" pitchFamily="49" charset="-122"/>
                <a:cs typeface="Times New Roman"/>
              </a:rPr>
              <a:t>  </a:t>
            </a:r>
            <a:r>
              <a:rPr lang="zh-CN" altLang="zh-CN" dirty="0">
                <a:solidFill>
                  <a:srgbClr val="000000"/>
                </a:solidFill>
                <a:latin typeface="仿宋_GB2312" pitchFamily="49" charset="-122"/>
                <a:ea typeface="仿宋_GB2312" pitchFamily="49" charset="-122"/>
                <a:cs typeface="Times New Roman"/>
              </a:rPr>
              <a:t>中共福建省委离退休干部工委印发</a:t>
            </a:r>
            <a:r>
              <a:rPr lang="en-US" altLang="zh-CN" dirty="0">
                <a:solidFill>
                  <a:srgbClr val="000000"/>
                </a:solidFill>
                <a:latin typeface="仿宋_GB2312" pitchFamily="49" charset="-122"/>
                <a:ea typeface="仿宋_GB2312" pitchFamily="49" charset="-122"/>
                <a:cs typeface="Times New Roman"/>
              </a:rPr>
              <a:t>&lt;</a:t>
            </a:r>
            <a:r>
              <a:rPr lang="zh-CN" altLang="zh-CN" dirty="0">
                <a:solidFill>
                  <a:srgbClr val="000000"/>
                </a:solidFill>
                <a:latin typeface="仿宋_GB2312" pitchFamily="49" charset="-122"/>
                <a:ea typeface="仿宋_GB2312" pitchFamily="49" charset="-122"/>
                <a:cs typeface="Times New Roman"/>
              </a:rPr>
              <a:t>关于在全省离退休干部党组织和党员中开展“五个一百”创建活动的方案</a:t>
            </a:r>
            <a:r>
              <a:rPr lang="en-US" altLang="zh-CN" dirty="0">
                <a:solidFill>
                  <a:srgbClr val="000000"/>
                </a:solidFill>
                <a:latin typeface="仿宋_GB2312" pitchFamily="49" charset="-122"/>
                <a:ea typeface="仿宋_GB2312" pitchFamily="49" charset="-122"/>
                <a:cs typeface="Times New Roman"/>
              </a:rPr>
              <a:t>&gt;</a:t>
            </a:r>
            <a:r>
              <a:rPr lang="zh-CN" altLang="zh-CN" dirty="0">
                <a:solidFill>
                  <a:srgbClr val="000000"/>
                </a:solidFill>
                <a:latin typeface="仿宋_GB2312" pitchFamily="49" charset="-122"/>
                <a:ea typeface="仿宋_GB2312" pitchFamily="49" charset="-122"/>
                <a:cs typeface="Times New Roman"/>
              </a:rPr>
              <a:t>的通知》要求，组织全体离退休干部党组织和党员开展“五个一百”创建活动，通过逐级推荐、资料审核、调研抽查、择优遴选，上级部门经研究决定，确定含中共闽南师范大学离退休第一党支部在内的省直单位</a:t>
            </a:r>
            <a:r>
              <a:rPr lang="en-US" altLang="zh-CN" dirty="0">
                <a:solidFill>
                  <a:srgbClr val="000000"/>
                </a:solidFill>
                <a:latin typeface="仿宋_GB2312" pitchFamily="49" charset="-122"/>
                <a:ea typeface="仿宋_GB2312" pitchFamily="49" charset="-122"/>
                <a:cs typeface="Times New Roman"/>
              </a:rPr>
              <a:t>51</a:t>
            </a:r>
            <a:r>
              <a:rPr lang="zh-CN" altLang="zh-CN" dirty="0">
                <a:solidFill>
                  <a:srgbClr val="000000"/>
                </a:solidFill>
                <a:latin typeface="仿宋_GB2312" pitchFamily="49" charset="-122"/>
                <a:ea typeface="仿宋_GB2312" pitchFamily="49" charset="-122"/>
                <a:cs typeface="Times New Roman"/>
              </a:rPr>
              <a:t>个党支部为省级“离退休干部‘六好’示范党支部”。</a:t>
            </a:r>
            <a:endParaRPr lang="zh-CN" altLang="en-US" dirty="0">
              <a:latin typeface="仿宋_GB2312" pitchFamily="49" charset="-122"/>
              <a:ea typeface="仿宋_GB2312" pitchFamily="49" charset="-122"/>
            </a:endParaRPr>
          </a:p>
        </p:txBody>
      </p:sp>
    </p:spTree>
    <p:extLst>
      <p:ext uri="{BB962C8B-B14F-4D97-AF65-F5344CB8AC3E}">
        <p14:creationId xmlns:p14="http://schemas.microsoft.com/office/powerpoint/2010/main" val="3087629044"/>
      </p:ext>
    </p:extLst>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2013-20151220XJ\Desktop\56615ddae573f\56615dd9af810 拷贝.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7638798" y="-1"/>
            <a:ext cx="1512905" cy="152735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150620" y="1403350"/>
            <a:ext cx="6843395" cy="1844736"/>
          </a:xfrm>
          <a:prstGeom prst="rect">
            <a:avLst/>
          </a:prstGeom>
          <a:noFill/>
        </p:spPr>
        <p:txBody>
          <a:bodyPr wrap="square" rtlCol="0">
            <a:spAutoFit/>
          </a:bodyPr>
          <a:lstStyle/>
          <a:p>
            <a:pPr marL="133350" indent="406400" algn="just">
              <a:lnSpc>
                <a:spcPts val="2250"/>
              </a:lnSpc>
              <a:spcAft>
                <a:spcPts val="0"/>
              </a:spcAft>
            </a:pPr>
            <a:r>
              <a:rPr lang="en-US" altLang="zh-CN" sz="2400" kern="100" dirty="0" smtClean="0">
                <a:solidFill>
                  <a:srgbClr val="000000"/>
                </a:solidFill>
                <a:ea typeface="仿宋_GB2312"/>
                <a:cs typeface="Times New Roman"/>
              </a:rPr>
              <a:t> </a:t>
            </a:r>
            <a:r>
              <a:rPr lang="zh-CN" altLang="zh-CN" sz="2000" kern="100" dirty="0" smtClean="0">
                <a:solidFill>
                  <a:srgbClr val="000000"/>
                </a:solidFill>
                <a:ea typeface="仿宋_GB2312"/>
                <a:cs typeface="Times New Roman"/>
              </a:rPr>
              <a:t>希望</a:t>
            </a:r>
            <a:r>
              <a:rPr lang="zh-CN" altLang="zh-CN" sz="2000" kern="100" dirty="0">
                <a:solidFill>
                  <a:srgbClr val="000000"/>
                </a:solidFill>
                <a:ea typeface="仿宋_GB2312"/>
                <a:cs typeface="Times New Roman"/>
              </a:rPr>
              <a:t>被确定为省级“离退休干部‘六好’示范党支部”的中共闽南师范大学离退休第一党支部在支部书记魏友山同志的带领下继续巩固提升，不断强化创建成效，发挥好示范标杆作用，努力争取更大成绩，为新发展阶段新福建建设贡献智慧和力量；充分发挥先进典型示范引领作用，推动新时代离退休干部党的建设工作高质量发展。</a:t>
            </a:r>
            <a:endParaRPr lang="zh-CN" altLang="zh-CN" sz="2000" kern="100" dirty="0">
              <a:cs typeface="Times New Roman"/>
            </a:endParaRPr>
          </a:p>
        </p:txBody>
      </p:sp>
      <p:sp>
        <p:nvSpPr>
          <p:cNvPr id="4" name="文本框 3"/>
          <p:cNvSpPr txBox="1"/>
          <p:nvPr/>
        </p:nvSpPr>
        <p:spPr>
          <a:xfrm>
            <a:off x="1270000" y="3886200"/>
            <a:ext cx="6369050" cy="461665"/>
          </a:xfrm>
          <a:prstGeom prst="rect">
            <a:avLst/>
          </a:prstGeom>
          <a:noFill/>
        </p:spPr>
        <p:txBody>
          <a:bodyPr wrap="square" rtlCol="0">
            <a:spAutoFit/>
          </a:bodyPr>
          <a:lstStyle/>
          <a:p>
            <a:pPr defTabSz="913765"/>
            <a:r>
              <a:rPr lang="en-US" altLang="zh-CN" sz="2400" dirty="0">
                <a:solidFill>
                  <a:prstClr val="black"/>
                </a:solidFill>
              </a:rPr>
              <a:t>  </a:t>
            </a:r>
            <a:endParaRPr lang="zh-CN" altLang="en-US" sz="2400" dirty="0">
              <a:solidFill>
                <a:prstClr val="black"/>
              </a:solidFill>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7" y="3645024"/>
            <a:ext cx="2664295" cy="310686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2040" y="3645025"/>
            <a:ext cx="2707009" cy="3106866"/>
          </a:xfrm>
          <a:prstGeom prst="rect">
            <a:avLst/>
          </a:prstGeom>
        </p:spPr>
      </p:pic>
    </p:spTree>
    <p:extLst>
      <p:ext uri="{BB962C8B-B14F-4D97-AF65-F5344CB8AC3E}">
        <p14:creationId xmlns:p14="http://schemas.microsoft.com/office/powerpoint/2010/main" val="4206974246"/>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230</Words>
  <Application>Microsoft Office PowerPoint</Application>
  <PresentationFormat>全屏显示(4:3)</PresentationFormat>
  <Paragraphs>8</Paragraphs>
  <Slides>3</Slides>
  <Notes>3</Notes>
  <HiddenSlides>0</HiddenSlides>
  <MMClips>1</MMClips>
  <ScaleCrop>false</ScaleCrop>
  <HeadingPairs>
    <vt:vector size="4" baseType="variant">
      <vt:variant>
        <vt:lpstr>主题</vt:lpstr>
      </vt:variant>
      <vt:variant>
        <vt:i4>3</vt:i4>
      </vt:variant>
      <vt:variant>
        <vt:lpstr>幻灯片标题</vt:lpstr>
      </vt:variant>
      <vt:variant>
        <vt:i4>3</vt:i4>
      </vt:variant>
    </vt:vector>
  </HeadingPairs>
  <TitlesOfParts>
    <vt:vector size="6" baseType="lpstr">
      <vt:lpstr>Office 主题</vt:lpstr>
      <vt:lpstr>1_Office 主题</vt:lpstr>
      <vt:lpstr>2_Office 主题</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ASUS</cp:lastModifiedBy>
  <cp:revision>5</cp:revision>
  <dcterms:created xsi:type="dcterms:W3CDTF">2023-09-18T07:43:33Z</dcterms:created>
  <dcterms:modified xsi:type="dcterms:W3CDTF">2023-09-19T01:30:58Z</dcterms:modified>
</cp:coreProperties>
</file>